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7" r:id="rId2"/>
    <p:sldId id="266" r:id="rId3"/>
    <p:sldId id="268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766" autoAdjust="0"/>
  </p:normalViewPr>
  <p:slideViewPr>
    <p:cSldViewPr snapToGrid="0" showGuides="1">
      <p:cViewPr varScale="1">
        <p:scale>
          <a:sx n="60" d="100"/>
          <a:sy n="60" d="100"/>
        </p:scale>
        <p:origin x="872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BE567-83BF-444A-8881-9FC16EF1F541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FA31E-2FD2-4A33-84F6-3C35759A2E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696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A31E-2FD2-4A33-84F6-3C35759A2E6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771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A31E-2FD2-4A33-84F6-3C35759A2E6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5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A31E-2FD2-4A33-84F6-3C35759A2E6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62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A31E-2FD2-4A33-84F6-3C35759A2E6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087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A31E-2FD2-4A33-84F6-3C35759A2E6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439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A31E-2FD2-4A33-84F6-3C35759A2E6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168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FA31E-2FD2-4A33-84F6-3C35759A2E6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16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CFB2-8B87-4C50-A953-A5826E6AD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FE5F8-4B72-4934-911F-6D471E983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1136C-9DC2-4B2B-A030-5D42BDCBE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773F7-C7C3-4474-A73B-7178F4460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4AB9C-0DF3-43B2-AF2C-93EF97B6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87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19B5-39EF-4F08-AFAC-691F6DF7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26449-F236-416E-9287-D37DC4C7E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2788E-CED7-4A86-B4C9-EAC5B9D3B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822D2-C0A2-4CD3-A08F-FA6051AA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7B813-B9B8-4E77-8436-23534410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61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C89F15-489B-4A8A-BD48-7C08C3177B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4C380-316C-4584-AB0F-26B5BEFD7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797C9-4E8F-406E-860B-2D2AA089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A54AB-D49E-4243-A06D-E5B7A78B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EB71-D433-4880-98B9-7CE843CB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288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4C80-5F49-4A2E-8DB6-106AB925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46FAD-5F50-42AB-AC0D-52B0D8813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E690E-1F0F-404F-B469-A007C29C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AFBDA-5EDE-46E7-A930-9B22A812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8B1DC-0AB8-475B-BE94-3010A8FF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19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BC74-4F93-44D4-B637-41DF970B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61B06-21E6-4087-A6CA-0B7F100F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63B2F-7731-49F4-A171-358ECFCE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BFB9A-7787-441C-8712-ED652CE4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F7CCB-E0A2-452D-9A47-016C65E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960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E6B6-2033-418E-82A3-0C51B064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9D79-12F1-48C5-AF0B-8E397380B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34968-B4E5-4E7B-A221-3C458E148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CAB89-1F4A-4076-AEB7-8ACF8495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8C5DD-3832-41EC-BF83-B22B2090D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36DA8-7D1F-49CA-8DDB-6E40BEE5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58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3DEB-696D-4515-A309-17F2F759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3D380-4B40-444D-B186-3AF77A46C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05E18-52AC-41E3-A606-0AF1DD17F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82945-E461-4DB3-8D57-FB5582404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585AB6-A1CC-4B6A-927A-132361DA5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E770E-7328-4758-A1EB-2AD61EE8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18752-868E-40B1-9E33-617E16D4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56B0C-7784-4B08-B43A-A72F6B10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28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7101-E3D2-466B-B2D3-538E6B43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A3D2D7-E1A2-462D-B804-80486194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9DFA8-BEB6-467B-A47D-DCE76CF5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36FC0-265E-4954-82FA-2E72BC26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3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CAC9C-31F7-46C5-9652-A37DA37B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78564-A378-4648-A81A-DCEB54DE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F533F-905B-4FAA-9FAC-A6C4411E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28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F998-7D68-4D9A-9FE9-0440C1B3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B0CC1-EDDB-4C5B-BAE0-AA2D24F5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6F0F5-C040-447F-AA42-02236AC25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E6F47-47FF-47C5-A12B-8D007605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E9403-26B1-45F1-B864-31601A02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780C2-00CA-4BC9-A1BA-5A1509AA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90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D473-4D8D-4138-BA9D-7097D81F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F8C8AC-C19E-4480-BCA9-1F3AE01B1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3F8B6-D95F-443C-9E79-57622199D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4D59F-0E1C-45A9-BBC2-3407CE05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0D65A-F3A4-4140-9ABF-8B67DDBC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C01C4-2F54-4B7C-97E3-ABDA0052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27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19D17-96B4-49A9-833C-FA0FA8B5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DF371-898F-47FA-858D-C76F9333E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B711E-3696-4EB8-BA17-F7E0DF9AD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E5FC3-FC3B-493D-A7DD-5C7FB1F08600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FF2CE-DFFB-493F-A78D-2A7A68F96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1A8D0-B421-4FCD-A1A8-3AAADF75B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A977F-82AE-408B-879D-912B0AF692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11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4637-31E3-4047-9111-40A3F5350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942" y="-1"/>
            <a:ext cx="9144000" cy="1770611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+mn-lt"/>
              </a:rPr>
              <a:t>TAMSAT-ALERT for Impact-Based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1339A-E7B5-4DDD-A419-9805866FC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12234"/>
            <a:ext cx="9144000" cy="512762"/>
          </a:xfrm>
        </p:spPr>
        <p:txBody>
          <a:bodyPr>
            <a:normAutofit/>
          </a:bodyPr>
          <a:lstStyle/>
          <a:p>
            <a:r>
              <a:rPr lang="en-GB" sz="2800" b="1" dirty="0"/>
              <a:t>Session 6: Course review</a:t>
            </a:r>
          </a:p>
        </p:txBody>
      </p:sp>
      <p:pic>
        <p:nvPicPr>
          <p:cNvPr id="5" name="Picture 2" descr="Affiliations — Helen Greatrex">
            <a:extLst>
              <a:ext uri="{FF2B5EF4-FFF2-40B4-BE49-F238E27FC236}">
                <a16:creationId xmlns:a16="http://schemas.microsoft.com/office/drawing/2014/main" id="{036FEC8F-664B-48B6-8CCB-BC97622FF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4"/>
          <a:stretch/>
        </p:blipFill>
        <p:spPr bwMode="auto">
          <a:xfrm>
            <a:off x="334963" y="291680"/>
            <a:ext cx="1846618" cy="14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ffiliations — Helen Greatrex">
            <a:extLst>
              <a:ext uri="{FF2B5EF4-FFF2-40B4-BE49-F238E27FC236}">
                <a16:creationId xmlns:a16="http://schemas.microsoft.com/office/drawing/2014/main" id="{8D27ADE8-EDC5-4C7C-A852-58BBFBA54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2"/>
          <a:stretch/>
        </p:blipFill>
        <p:spPr bwMode="auto">
          <a:xfrm>
            <a:off x="10668000" y="291680"/>
            <a:ext cx="1306322" cy="14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EANSA: The makings of an evergreen agriculture info hub for ...">
            <a:extLst>
              <a:ext uri="{FF2B5EF4-FFF2-40B4-BE49-F238E27FC236}">
                <a16:creationId xmlns:a16="http://schemas.microsoft.com/office/drawing/2014/main" id="{E18BF2C1-1B59-4C6A-9EC3-40FED5508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2" r="13237" b="9605"/>
          <a:stretch/>
        </p:blipFill>
        <p:spPr bwMode="auto">
          <a:xfrm>
            <a:off x="6315183" y="1926589"/>
            <a:ext cx="5074374" cy="4129663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urope is planning humanitarian aid for Greece -- something ...">
            <a:extLst>
              <a:ext uri="{FF2B5EF4-FFF2-40B4-BE49-F238E27FC236}">
                <a16:creationId xmlns:a16="http://schemas.microsoft.com/office/drawing/2014/main" id="{D72D5843-B7F1-4744-B3EA-1F767E9DA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" r="735"/>
          <a:stretch/>
        </p:blipFill>
        <p:spPr bwMode="auto">
          <a:xfrm>
            <a:off x="921655" y="1926590"/>
            <a:ext cx="4955164" cy="4129663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6S1">
            <a:hlinkClick r:id="" action="ppaction://media"/>
            <a:extLst>
              <a:ext uri="{FF2B5EF4-FFF2-40B4-BE49-F238E27FC236}">
                <a16:creationId xmlns:a16="http://schemas.microsoft.com/office/drawing/2014/main" id="{9480EE02-23AF-4487-8135-16153A629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4963" y="626541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Learning</a:t>
            </a:r>
            <a:r>
              <a:rPr lang="en-GB" dirty="0"/>
              <a:t> </a:t>
            </a:r>
            <a:r>
              <a:rPr lang="en-GB" b="1" dirty="0">
                <a:latin typeface="+mn-lt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195-7A98-4D45-BF15-2B280D6A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325563"/>
            <a:ext cx="11593801" cy="4351338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Explain TAMSAT-ALERT soil moisture and WRSI as a drought impact-relevant metric</a:t>
            </a:r>
            <a:endParaRPr lang="en-GB" sz="2400" dirty="0"/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 modelling of soil moisture and WRSI</a:t>
            </a:r>
            <a:endParaRPr lang="en-GB" sz="2400" dirty="0"/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TAMSAT-ALERT approach to forecasting</a:t>
            </a:r>
            <a:endParaRPr lang="en-GB" sz="2400" dirty="0"/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Ability to interpret TAMSAT-ALERT soil moisture and WRSI forecasts</a:t>
            </a:r>
            <a:endParaRPr lang="en-GB" sz="2400" dirty="0"/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Ability to produce TAMSAT-ALERT forecast plots and/or bulletins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6S2">
            <a:hlinkClick r:id="" action="ppaction://media"/>
            <a:extLst>
              <a:ext uri="{FF2B5EF4-FFF2-40B4-BE49-F238E27FC236}">
                <a16:creationId xmlns:a16="http://schemas.microsoft.com/office/drawing/2014/main" id="{457E7C05-98E3-4A9A-8099-D124B6A708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5646" y="62135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Session 2: Validation of TAMSAT-ALERT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195-7A98-4D45-BF15-2B280D6A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325563"/>
            <a:ext cx="11593801" cy="4351338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Explain TAMSAT-ALERT soil moisture and WRSI as a drought impact-relevant metric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TAMSAT-ALERT soil moisture metrics relate to the impacts of drought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TAMSAT-ALERT forecasts provide sufficient lead-time for early action</a:t>
            </a:r>
          </a:p>
          <a:p>
            <a:pPr lvl="1">
              <a:lnSpc>
                <a:spcPct val="150000"/>
              </a:lnSpc>
            </a:pPr>
            <a:r>
              <a:rPr lang="en-GB" sz="2000" dirty="0"/>
              <a:t>There are caveats associated with the use of TAMSAT-ALERT soil moisture forecasts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00255-80D4-43DD-A6F6-DD3FC4BE7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488" y="3921552"/>
            <a:ext cx="7203023" cy="2659790"/>
          </a:xfrm>
          <a:prstGeom prst="rect">
            <a:avLst/>
          </a:prstGeom>
        </p:spPr>
      </p:pic>
      <p:pic>
        <p:nvPicPr>
          <p:cNvPr id="5" name="S6S3">
            <a:hlinkClick r:id="" action="ppaction://media"/>
            <a:extLst>
              <a:ext uri="{FF2B5EF4-FFF2-40B4-BE49-F238E27FC236}">
                <a16:creationId xmlns:a16="http://schemas.microsoft.com/office/drawing/2014/main" id="{D176D09A-BA64-44F6-8314-029CBBB728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515" y="619089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Session 3: TAMSAT-ALERT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195-7A98-4D45-BF15-2B280D6A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325563"/>
            <a:ext cx="11593801" cy="4351338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/>
              <a:t>Understand modelling of soil moisture and WRSI</a:t>
            </a:r>
            <a:endParaRPr lang="en-GB" sz="2400" b="1" dirty="0"/>
          </a:p>
          <a:p>
            <a:pPr marL="514350" lvl="0" indent="-514350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b="1" dirty="0"/>
              <a:t>Understanding TAMSAT-ALERT approach to forecasting</a:t>
            </a:r>
            <a:endParaRPr lang="en-GB" sz="2400" b="1" dirty="0"/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711597-A7FA-455F-B4A1-C5631088F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15399"/>
            <a:ext cx="4802038" cy="3429000"/>
          </a:xfrm>
          <a:prstGeom prst="rect">
            <a:avLst/>
          </a:prstGeom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543E65CA-292F-4F06-A680-E8FCD365C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31"/>
          <a:stretch/>
        </p:blipFill>
        <p:spPr bwMode="auto">
          <a:xfrm>
            <a:off x="4955109" y="3065799"/>
            <a:ext cx="6901929" cy="332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6S4">
            <a:hlinkClick r:id="" action="ppaction://media"/>
            <a:extLst>
              <a:ext uri="{FF2B5EF4-FFF2-40B4-BE49-F238E27FC236}">
                <a16:creationId xmlns:a16="http://schemas.microsoft.com/office/drawing/2014/main" id="{9944BB62-52D1-41E4-A561-29684BFD9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762" y="63939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800" b="1" dirty="0">
                <a:latin typeface="+mn-lt"/>
              </a:rPr>
              <a:t>Session 4: Interpreting TAMSAT-ALERT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195-7A98-4D45-BF15-2B280D6A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325563"/>
            <a:ext cx="11593801" cy="4351338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en-US" sz="2400" b="1" dirty="0"/>
              <a:t>Ability to interpret TAMSAT-ALERT soil moisture and WRSI forecasts</a:t>
            </a:r>
            <a:endParaRPr lang="en-GB" sz="2400" b="1" dirty="0"/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0590FE0-1634-44F7-83D4-29A887929C94}"/>
              </a:ext>
            </a:extLst>
          </p:cNvPr>
          <p:cNvGrpSpPr/>
          <p:nvPr/>
        </p:nvGrpSpPr>
        <p:grpSpPr>
          <a:xfrm>
            <a:off x="2663402" y="2510819"/>
            <a:ext cx="6936919" cy="3939949"/>
            <a:chOff x="5236030" y="1690687"/>
            <a:chExt cx="6936919" cy="393994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42F17F18-9590-411E-BAFF-B559E66FAB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0" t="4096" r="11397" b="7135"/>
            <a:stretch/>
          </p:blipFill>
          <p:spPr bwMode="auto">
            <a:xfrm>
              <a:off x="5236030" y="1690687"/>
              <a:ext cx="3477985" cy="3939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F29A2A6-2008-4C73-A855-97CE7C7E55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34" t="5102" r="11642" b="6128"/>
            <a:stretch/>
          </p:blipFill>
          <p:spPr bwMode="auto">
            <a:xfrm>
              <a:off x="8694964" y="1690687"/>
              <a:ext cx="3477985" cy="3939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S6S5">
            <a:hlinkClick r:id="" action="ppaction://media"/>
            <a:extLst>
              <a:ext uri="{FF2B5EF4-FFF2-40B4-BE49-F238E27FC236}">
                <a16:creationId xmlns:a16="http://schemas.microsoft.com/office/drawing/2014/main" id="{BA7AFE1A-AA04-4BC9-8209-64A6D1B290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1760" y="63411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800" b="1" dirty="0">
                <a:latin typeface="+mn-lt"/>
              </a:rPr>
              <a:t>Session 5: Producing TAMSAT-ALERT forecasts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195-7A98-4D45-BF15-2B280D6A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325563"/>
            <a:ext cx="6753995" cy="4351338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sz="2400" b="1" dirty="0"/>
              <a:t>Ability to produce TAMSAT-ALERT forecast plots and/or bulletins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AC331F-14E5-430B-B876-9164D4D611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407" t="12646" r="35825" b="11340"/>
          <a:stretch/>
        </p:blipFill>
        <p:spPr>
          <a:xfrm>
            <a:off x="7447176" y="1037873"/>
            <a:ext cx="3954306" cy="5679823"/>
          </a:xfrm>
          <a:prstGeom prst="rect">
            <a:avLst/>
          </a:prstGeom>
        </p:spPr>
      </p:pic>
      <p:pic>
        <p:nvPicPr>
          <p:cNvPr id="6" name="S6S6">
            <a:hlinkClick r:id="" action="ppaction://media"/>
            <a:extLst>
              <a:ext uri="{FF2B5EF4-FFF2-40B4-BE49-F238E27FC236}">
                <a16:creationId xmlns:a16="http://schemas.microsoft.com/office/drawing/2014/main" id="{1C7EBF90-679D-4B3E-895E-070D647A1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6912" y="627408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4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195-7A98-4D45-BF15-2B280D6A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325563"/>
            <a:ext cx="1159380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From TAMSAT-ALERT methodology to producing your own TAMSAT-ALERT forecasts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Consider possible applications in your own work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Thanks for taking part! We hope you enjoyed it!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Please fill in the feedback form that will be distributed to you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6S7">
            <a:hlinkClick r:id="" action="ppaction://media"/>
            <a:extLst>
              <a:ext uri="{FF2B5EF4-FFF2-40B4-BE49-F238E27FC236}">
                <a16:creationId xmlns:a16="http://schemas.microsoft.com/office/drawing/2014/main" id="{DED284CE-062D-4601-867F-1D8FB59FA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3284" y="6274981"/>
            <a:ext cx="430028" cy="4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195</Words>
  <Application>Microsoft Office PowerPoint</Application>
  <PresentationFormat>Widescreen</PresentationFormat>
  <Paragraphs>33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TAMSAT-ALERT for Impact-Based Forecasting</vt:lpstr>
      <vt:lpstr>Learning objectives</vt:lpstr>
      <vt:lpstr>Session 2: Validation of TAMSAT-ALERT</vt:lpstr>
      <vt:lpstr>Session 3: TAMSAT-ALERT methodology</vt:lpstr>
      <vt:lpstr>Session 4: Interpreting TAMSAT-ALERT forecasts</vt:lpstr>
      <vt:lpstr>Session 5: Producing TAMSAT-ALERT forecasts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Vicky Boult</dc:creator>
  <cp:lastModifiedBy>Vicky Boult</cp:lastModifiedBy>
  <cp:revision>29</cp:revision>
  <dcterms:created xsi:type="dcterms:W3CDTF">2020-04-27T10:04:28Z</dcterms:created>
  <dcterms:modified xsi:type="dcterms:W3CDTF">2020-05-01T16:23:15Z</dcterms:modified>
</cp:coreProperties>
</file>